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mp4" ContentType="video/unknown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</p:sldMasterIdLst>
  <p:notesMasterIdLst>
    <p:notesMasterId r:id="rId17"/>
  </p:notesMasterIdLst>
  <p:sldIdLst>
    <p:sldId id="258" r:id="rId3"/>
    <p:sldId id="260" r:id="rId4"/>
    <p:sldId id="259" r:id="rId5"/>
    <p:sldId id="410" r:id="rId6"/>
    <p:sldId id="411" r:id="rId7"/>
    <p:sldId id="412" r:id="rId8"/>
    <p:sldId id="313" r:id="rId9"/>
    <p:sldId id="358" r:id="rId10"/>
    <p:sldId id="413" r:id="rId11"/>
    <p:sldId id="414" r:id="rId12"/>
    <p:sldId id="416" r:id="rId13"/>
    <p:sldId id="270" r:id="rId14"/>
    <p:sldId id="409" r:id="rId15"/>
    <p:sldId id="39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F1827ED-165F-415F-8508-9907712C0E4C}">
          <p14:sldIdLst>
            <p14:sldId id="258"/>
          </p14:sldIdLst>
        </p14:section>
        <p14:section name="Раздел без заголовка" id="{7B95DFA1-2733-42F8-ADD7-5B63CC8429F6}">
          <p14:sldIdLst>
            <p14:sldId id="260"/>
            <p14:sldId id="259"/>
            <p14:sldId id="410"/>
            <p14:sldId id="411"/>
            <p14:sldId id="412"/>
            <p14:sldId id="313"/>
            <p14:sldId id="358"/>
            <p14:sldId id="413"/>
            <p14:sldId id="414"/>
            <p14:sldId id="416"/>
            <p14:sldId id="270"/>
            <p14:sldId id="409"/>
            <p14:sldId id="394"/>
          </p14:sldIdLst>
        </p14:section>
      </p14:sectionLst>
    </p:ext>
    <p:ext uri="{EFAFB233-063F-42B5-8137-9DF3F51BA10A}">
      <p15:sldGuideLst xmlns:p15="http://schemas.microsoft.com/office/powerpoint/2012/main" xmlns="">
        <p15:guide id="2" orient="horz" pos="2024" userDrawn="1">
          <p15:clr>
            <a:srgbClr val="A4A3A4"/>
          </p15:clr>
        </p15:guide>
        <p15:guide id="3" pos="17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10BF7"/>
    <a:srgbClr val="21AB39"/>
    <a:srgbClr val="6360A2"/>
    <a:srgbClr val="64B394"/>
    <a:srgbClr val="F2F2F2"/>
    <a:srgbClr val="056DBA"/>
    <a:srgbClr val="BBD8CB"/>
    <a:srgbClr val="FFFFFF"/>
    <a:srgbClr val="18AAC5"/>
    <a:srgbClr val="84B7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705"/>
    <p:restoredTop sz="96405"/>
  </p:normalViewPr>
  <p:slideViewPr>
    <p:cSldViewPr snapToGrid="0" snapToObjects="1" showGuides="1">
      <p:cViewPr varScale="1">
        <p:scale>
          <a:sx n="110" d="100"/>
          <a:sy n="110" d="100"/>
        </p:scale>
        <p:origin x="-1128" y="-90"/>
      </p:cViewPr>
      <p:guideLst>
        <p:guide orient="horz" pos="2024"/>
        <p:guide pos="17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80" d="100"/>
          <a:sy n="80" d="100"/>
        </p:scale>
        <p:origin x="-1680" y="-5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19AE3-F2DD-BE42-B925-00C866FF38FC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E73DF-42A9-6C43-86C5-66A576121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88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E73DF-42A9-6C43-86C5-66A57612198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601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E73DF-42A9-6C43-86C5-66A57612198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6677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E73DF-42A9-6C43-86C5-66A57612198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7860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E73DF-42A9-6C43-86C5-66A57612198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8304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E73DF-42A9-6C43-86C5-66A57612198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3013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E73DF-42A9-6C43-86C5-66A57612198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325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E73DF-42A9-6C43-86C5-66A57612198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138766"/>
          </a:xfrm>
        </p:spPr>
        <p:txBody>
          <a:bodyPr/>
          <a:lstStyle/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E73DF-42A9-6C43-86C5-66A57612198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63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19125" y="4400550"/>
            <a:ext cx="5486400" cy="3600450"/>
          </a:xfrm>
        </p:spPr>
        <p:txBody>
          <a:bodyPr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E73DF-42A9-6C43-86C5-66A57612198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11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E73DF-42A9-6C43-86C5-66A57612198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7213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E73DF-42A9-6C43-86C5-66A57612198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141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E73DF-42A9-6C43-86C5-66A57612198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2181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E73DF-42A9-6C43-86C5-66A57612198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712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E73DF-42A9-6C43-86C5-66A57612198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467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4E7AA74-6BB6-BC69-5038-03524B6B1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048290" y="-283"/>
            <a:ext cx="5143710" cy="68582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B474BEF-246F-104C-927F-630ED73A96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3" t="-122" r="-45" b="-241"/>
          <a:stretch/>
        </p:blipFill>
        <p:spPr>
          <a:xfrm>
            <a:off x="0" y="2052327"/>
            <a:ext cx="7025051" cy="27530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78FAA83-4F0F-46FB-467F-FA8E811B4C85}"/>
              </a:ext>
            </a:extLst>
          </p:cNvPr>
          <p:cNvSpPr/>
          <p:nvPr userDrawn="1"/>
        </p:nvSpPr>
        <p:spPr>
          <a:xfrm>
            <a:off x="0" y="6733777"/>
            <a:ext cx="12192000" cy="126694"/>
          </a:xfrm>
          <a:prstGeom prst="rect">
            <a:avLst/>
          </a:prstGeom>
          <a:solidFill>
            <a:srgbClr val="636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4D7B9C0-D915-47B2-5CFE-0D7FAFD11848}"/>
              </a:ext>
            </a:extLst>
          </p:cNvPr>
          <p:cNvSpPr/>
          <p:nvPr userDrawn="1"/>
        </p:nvSpPr>
        <p:spPr>
          <a:xfrm>
            <a:off x="0" y="-2757"/>
            <a:ext cx="12192000" cy="126694"/>
          </a:xfrm>
          <a:prstGeom prst="rect">
            <a:avLst/>
          </a:prstGeom>
          <a:solidFill>
            <a:srgbClr val="64B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8412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3839-DD8C-44FA-ACCB-33A22F4E0DFF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DB93-426D-4189-98D3-37CF1A1EC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015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3839-DD8C-44FA-ACCB-33A22F4E0DFF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DB93-426D-4189-98D3-37CF1A1EC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1094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3839-DD8C-44FA-ACCB-33A22F4E0DFF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DB93-426D-4189-98D3-37CF1A1EC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9133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3839-DD8C-44FA-ACCB-33A22F4E0DFF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DB93-426D-4189-98D3-37CF1A1EC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659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3839-DD8C-44FA-ACCB-33A22F4E0DFF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DB93-426D-4189-98D3-37CF1A1EC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997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E60099-81C4-FC2B-C391-0AA83C657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842" y="343015"/>
            <a:ext cx="8198114" cy="775666"/>
          </a:xfrm>
        </p:spPr>
        <p:txBody>
          <a:bodyPr anchor="ctr">
            <a:normAutofit/>
          </a:bodyPr>
          <a:lstStyle>
            <a:lvl1pPr algn="l">
              <a:defRPr sz="2400" b="1" i="0" spc="0">
                <a:solidFill>
                  <a:srgbClr val="6360A2"/>
                </a:solidFill>
                <a:latin typeface="Circe Bold" panose="020B0502020203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B474BEF-246F-104C-927F-630ED73A96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7657" y="204545"/>
            <a:ext cx="2512321" cy="982232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42E63B-D267-5DF6-51EC-702BC629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8399" y="6361456"/>
            <a:ext cx="2743200" cy="365125"/>
          </a:xfrm>
        </p:spPr>
        <p:txBody>
          <a:bodyPr/>
          <a:lstStyle>
            <a:lvl1pPr algn="r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irce Light" panose="020B0402020203020203" pitchFamily="34" charset="0"/>
              </a:defRPr>
            </a:lvl1pPr>
          </a:lstStyle>
          <a:p>
            <a:fld id="{135D0BD1-C0CA-7E42-AF30-540D025336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4EFFCF2-06E6-F7CB-BA27-0928862C37A6}"/>
              </a:ext>
            </a:extLst>
          </p:cNvPr>
          <p:cNvSpPr/>
          <p:nvPr userDrawn="1"/>
        </p:nvSpPr>
        <p:spPr>
          <a:xfrm>
            <a:off x="0" y="1118681"/>
            <a:ext cx="12192000" cy="524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83619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156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2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E60099-81C4-FC2B-C391-0AA83C657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842" y="343015"/>
            <a:ext cx="8198114" cy="775666"/>
          </a:xfrm>
        </p:spPr>
        <p:txBody>
          <a:bodyPr anchor="ctr">
            <a:normAutofit/>
          </a:bodyPr>
          <a:lstStyle>
            <a:lvl1pPr algn="l">
              <a:defRPr sz="2400" b="1" i="0" spc="0">
                <a:solidFill>
                  <a:srgbClr val="6360A2"/>
                </a:solidFill>
                <a:latin typeface="Circe Bold" panose="020B0502020203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B474BEF-246F-104C-927F-630ED73A96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7657" y="204545"/>
            <a:ext cx="2512321" cy="982232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42E63B-D267-5DF6-51EC-702BC629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8399" y="6361456"/>
            <a:ext cx="2743200" cy="365125"/>
          </a:xfrm>
        </p:spPr>
        <p:txBody>
          <a:bodyPr/>
          <a:lstStyle>
            <a:lvl1pPr algn="r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irce Light" panose="020B0402020203020203" pitchFamily="34" charset="0"/>
              </a:defRPr>
            </a:lvl1pPr>
          </a:lstStyle>
          <a:p>
            <a:fld id="{135D0BD1-C0CA-7E42-AF30-540D025336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4EFFCF2-06E6-F7CB-BA27-0928862C37A6}"/>
              </a:ext>
            </a:extLst>
          </p:cNvPr>
          <p:cNvSpPr/>
          <p:nvPr userDrawn="1"/>
        </p:nvSpPr>
        <p:spPr>
          <a:xfrm>
            <a:off x="0" y="1118682"/>
            <a:ext cx="12192000" cy="68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2140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156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2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3839-DD8C-44FA-ACCB-33A22F4E0DFF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DB93-426D-4189-98D3-37CF1A1EC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884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3839-DD8C-44FA-ACCB-33A22F4E0DFF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DB93-426D-4189-98D3-37CF1A1EC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451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3839-DD8C-44FA-ACCB-33A22F4E0DFF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DB93-426D-4189-98D3-37CF1A1EC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11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3839-DD8C-44FA-ACCB-33A22F4E0DFF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DB93-426D-4189-98D3-37CF1A1EC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694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3839-DD8C-44FA-ACCB-33A22F4E0DFF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DB93-426D-4189-98D3-37CF1A1EC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77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3839-DD8C-44FA-ACCB-33A22F4E0DFF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DB93-426D-4189-98D3-37CF1A1EC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9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BF35E7-FF78-3452-2C12-7C83F63AD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45D91D-E9E4-DB6C-716C-B0BAFC60A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A01C11-5FAF-B112-0548-FF61B56CE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706183-AA92-CD11-E806-9E8D37487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C649B1-9FE6-980D-3A7F-04EF3C39F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D0BD1-C0CA-7E42-AF30-540D02533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7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3839-DD8C-44FA-ACCB-33A22F4E0DFF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DB93-426D-4189-98D3-37CF1A1EC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07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gpt.io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hyperlink" Target="https://api.vc.ru/v2.8/redirect?to=https://shedevrum.ai/&amp;postId=1904981" TargetMode="External"/><Relationship Id="rId5" Type="http://schemas.openxmlformats.org/officeDocument/2006/relationships/image" Target="../media/image26.png"/><Relationship Id="rId10" Type="http://schemas.openxmlformats.org/officeDocument/2006/relationships/hyperlink" Target="https://api.vc.ru/v2.8/redirect?to=https://fusionbrain.ai/&amp;postId=1904981" TargetMode="External"/><Relationship Id="rId4" Type="http://schemas.openxmlformats.org/officeDocument/2006/relationships/image" Target="../media/image25.png"/><Relationship Id="rId9" Type="http://schemas.openxmlformats.org/officeDocument/2006/relationships/hyperlink" Target="https://api.vc.ru/v2.8/redirect?to=https://gpt-chats.io/&amp;postId=190498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video" Target="NULL" TargetMode="External"/><Relationship Id="rId5" Type="http://schemas.openxmlformats.org/officeDocument/2006/relationships/image" Target="../media/image29.png"/><Relationship Id="rId4" Type="http://schemas.microsoft.com/office/2007/relationships/media" Target="../media/media1.mp4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o_lik@mosreg.ru" TargetMode="External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lik_dubna" TargetMode="External"/><Relationship Id="rId5" Type="http://schemas.openxmlformats.org/officeDocument/2006/relationships/hyperlink" Target="https://vk.com/lik_dubna" TargetMode="External"/><Relationship Id="rId4" Type="http://schemas.openxmlformats.org/officeDocument/2006/relationships/hyperlink" Target="https://lik.edumsko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6.wdp"/><Relationship Id="rId5" Type="http://schemas.microsoft.com/office/2007/relationships/hdphoto" Target="../media/hdphoto2.wdp"/><Relationship Id="rId15" Type="http://schemas.openxmlformats.org/officeDocument/2006/relationships/image" Target="../media/image9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microsoft.com/office/2007/relationships/hdphoto" Target="../media/hdphoto2.wdp"/><Relationship Id="rId9" Type="http://schemas.openxmlformats.org/officeDocument/2006/relationships/image" Target="../media/image11.png"/><Relationship Id="rId1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puzzlemaker.discoveryeducation.com/" TargetMode="External"/><Relationship Id="rId5" Type="http://schemas.openxmlformats.org/officeDocument/2006/relationships/hyperlink" Target="https://printablecreative.com/word-search-generator" TargetMode="Externa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cloud.online/ru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cloud.pro/ru?ref=vc.ru" TargetMode="External"/><Relationship Id="rId5" Type="http://schemas.openxmlformats.org/officeDocument/2006/relationships/hyperlink" Target="https://www.wordclouds.com/" TargetMode="External"/><Relationship Id="rId4" Type="http://schemas.openxmlformats.org/officeDocument/2006/relationships/hyperlink" Target="https://wordscloud.pythonanywher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13E3C5-693B-113F-8B30-164FB87ED089}"/>
              </a:ext>
            </a:extLst>
          </p:cNvPr>
          <p:cNvSpPr txBox="1"/>
          <p:nvPr/>
        </p:nvSpPr>
        <p:spPr>
          <a:xfrm>
            <a:off x="464376" y="4289997"/>
            <a:ext cx="6095316" cy="326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15.04.2025</a:t>
            </a:r>
            <a:endParaRPr lang="ru-RU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3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BE1B8A-D84A-87BD-E912-CE6A8F461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4125" y="0"/>
            <a:ext cx="8198114" cy="77566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Шутим с нейросетью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1AEC859-4EBE-5B1F-662A-D59F68D4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BD1-C0CA-7E42-AF30-540D025336E1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A1F18BA-C092-4FF1-9D99-664F0A00CD27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6087" y="946332"/>
            <a:ext cx="3308718" cy="33122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1B29057-B2D3-4502-95A4-4C174CF05B05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66286" y="3527155"/>
            <a:ext cx="3279337" cy="32793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06CCA2B-EB19-4DCF-A1F2-29CD06D9DF8B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483982" y="900223"/>
            <a:ext cx="3593122" cy="35931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DBEBBB2-4693-4150-94E7-E6736F039A87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787160" y="3682614"/>
            <a:ext cx="3043967" cy="30439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0E35F23-6A83-48D4-8AEF-65E1311A352F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261122" y="593693"/>
            <a:ext cx="3410539" cy="3410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3EA165-1257-8659-664D-CF7256D27059}"/>
              </a:ext>
            </a:extLst>
          </p:cNvPr>
          <p:cNvSpPr txBox="1"/>
          <p:nvPr/>
        </p:nvSpPr>
        <p:spPr>
          <a:xfrm>
            <a:off x="4190175" y="4506150"/>
            <a:ext cx="61035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Kandinsky 2.2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ruGPT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https://rugpt.io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GPT-Chats. 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https://gpt-chats.io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Fusionbrain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https://fusionbrain.ai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Шедеврум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https://shedevrum.ai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20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166" y="-1"/>
            <a:ext cx="11579629" cy="6438207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180BC5"/>
                </a:solidFill>
                <a:latin typeface="Annabelle" panose="03000400000000000000" pitchFamily="66" charset="0"/>
              </a:rPr>
              <a:t>      </a:t>
            </a:r>
            <a:br>
              <a:rPr lang="ru-RU" sz="3600" b="1" i="1" dirty="0">
                <a:solidFill>
                  <a:srgbClr val="180BC5"/>
                </a:solidFill>
                <a:latin typeface="Annabelle" panose="03000400000000000000" pitchFamily="66" charset="0"/>
              </a:rPr>
            </a:br>
            <a:r>
              <a:rPr lang="ru-RU" sz="3600" b="1" i="1" dirty="0">
                <a:solidFill>
                  <a:srgbClr val="180BC5"/>
                </a:solidFill>
                <a:latin typeface="Annabelle" panose="03000400000000000000" pitchFamily="66" charset="0"/>
              </a:rPr>
              <a:t>   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 - это то, к чему мы все стремимся. Мы хотим быть на седьмом небе от счастья, воспрять духом, родиться в сорочке и просто наслаждаться жизнью. Но как же достичь этого состояния блаженства и радости? Давайте разберемся вместе.</a:t>
            </a:r>
            <a:r>
              <a:rPr lang="ru-RU" sz="3600" b="1" i="1" dirty="0">
                <a:solidFill>
                  <a:srgbClr val="180BC5"/>
                </a:solidFill>
                <a:latin typeface="Annabelle" panose="03000400000000000000" pitchFamily="66" charset="0"/>
              </a:rPr>
              <a:t/>
            </a:r>
            <a:br>
              <a:rPr lang="ru-RU" sz="3600" b="1" i="1" dirty="0">
                <a:solidFill>
                  <a:srgbClr val="180BC5"/>
                </a:solidFill>
                <a:latin typeface="Annabelle" panose="03000400000000000000" pitchFamily="66" charset="0"/>
              </a:rPr>
            </a:br>
            <a:r>
              <a:rPr lang="ru-RU" sz="3600" b="1" i="1" dirty="0">
                <a:solidFill>
                  <a:srgbClr val="180BC5"/>
                </a:solidFill>
                <a:latin typeface="Annabelle" panose="03000400000000000000" pitchFamily="66" charset="0"/>
              </a:rPr>
              <a:t>     </a:t>
            </a:r>
          </a:p>
        </p:txBody>
      </p:sp>
      <p:pic>
        <p:nvPicPr>
          <p:cNvPr id="3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xmlns="" id="{FFBDC6A2-45E9-4AD9-839E-FFC9A2092E6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403166" y="-1"/>
            <a:ext cx="1986743" cy="1117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0191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60000"/>
    </mc:Choice>
    <mc:Fallback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EF1F6E-F961-B417-4380-3D527EE5C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832" y="203320"/>
            <a:ext cx="8198114" cy="77566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C83AB79-551E-E503-9020-25A1353D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BD1-C0CA-7E42-AF30-540D025336E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E95C9075-20D7-516F-DFBE-604201AF8ED9}"/>
              </a:ext>
            </a:extLst>
          </p:cNvPr>
          <p:cNvSpPr/>
          <p:nvPr/>
        </p:nvSpPr>
        <p:spPr>
          <a:xfrm>
            <a:off x="1732555" y="1487612"/>
            <a:ext cx="3528000" cy="4751576"/>
          </a:xfrm>
          <a:prstGeom prst="roundRect">
            <a:avLst>
              <a:gd name="adj" fmla="val 8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B63CAD02-1114-1E43-877C-547C9D9DB182}"/>
              </a:ext>
            </a:extLst>
          </p:cNvPr>
          <p:cNvSpPr/>
          <p:nvPr/>
        </p:nvSpPr>
        <p:spPr>
          <a:xfrm>
            <a:off x="6652872" y="1487612"/>
            <a:ext cx="3528000" cy="4751576"/>
          </a:xfrm>
          <a:prstGeom prst="roundRect">
            <a:avLst>
              <a:gd name="adj" fmla="val 8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1C7FDBED-6854-F11E-319D-7BEAE4A8656A}"/>
              </a:ext>
            </a:extLst>
          </p:cNvPr>
          <p:cNvSpPr/>
          <p:nvPr/>
        </p:nvSpPr>
        <p:spPr>
          <a:xfrm>
            <a:off x="1732555" y="1417869"/>
            <a:ext cx="3528000" cy="396607"/>
          </a:xfrm>
          <a:prstGeom prst="roundRect">
            <a:avLst>
              <a:gd name="adj" fmla="val 50000"/>
            </a:avLst>
          </a:prstGeom>
          <a:solidFill>
            <a:srgbClr val="636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9BF14A62-09BD-F386-9D07-789059CB8D5C}"/>
              </a:ext>
            </a:extLst>
          </p:cNvPr>
          <p:cNvSpPr/>
          <p:nvPr/>
        </p:nvSpPr>
        <p:spPr>
          <a:xfrm>
            <a:off x="6652872" y="1417870"/>
            <a:ext cx="3528000" cy="396607"/>
          </a:xfrm>
          <a:prstGeom prst="roundRect">
            <a:avLst>
              <a:gd name="adj" fmla="val 50000"/>
            </a:avLst>
          </a:prstGeom>
          <a:solidFill>
            <a:srgbClr val="64B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педагогических работников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194A512-646C-341C-32D4-D3879AE78EA7}"/>
              </a:ext>
            </a:extLst>
          </p:cNvPr>
          <p:cNvSpPr/>
          <p:nvPr/>
        </p:nvSpPr>
        <p:spPr>
          <a:xfrm>
            <a:off x="1745544" y="2029047"/>
            <a:ext cx="351501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Устойчивый интерес учащихся к обучению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Повышение качества обучения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Развитие социальных навыков и командного взаимодействия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Стимулирование креативности и критического мышления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E46E15B-8249-8195-41FF-65F94C5EC475}"/>
              </a:ext>
            </a:extLst>
          </p:cNvPr>
          <p:cNvSpPr/>
          <p:nvPr/>
        </p:nvSpPr>
        <p:spPr>
          <a:xfrm>
            <a:off x="6806896" y="2029237"/>
            <a:ext cx="35150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Повышение уровня педагогической компетентности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Реализация практики </a:t>
            </a:r>
            <a:r>
              <a:rPr lang="ru-RU" dirty="0" err="1"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тьюторского</a:t>
            </a:r>
            <a:r>
              <a:rPr lang="ru-RU" dirty="0"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 сопровождения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364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585168-999A-4191-B6D7-DBEF630FF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НАС ВСЁ ПОЛУЧИТСЯ!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E1D358F-3ABE-42B3-B04F-98D19367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BD1-C0CA-7E42-AF30-540D025336E1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5BEB7C0-1CD0-42FB-5786-0EBD802039F5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793941">
            <a:off x="0" y="1392599"/>
            <a:ext cx="4064208" cy="2168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2445521-2104-9994-7151-ECFCA105872A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58275" y="3429000"/>
            <a:ext cx="2211898" cy="2949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409A65F-BDC0-242A-9D2B-C88FAA657075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01560" y="2626277"/>
            <a:ext cx="3402242" cy="254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EDD28B4-A95E-EE49-EFDE-E4BCD7ADB42C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190891" y="3702561"/>
            <a:ext cx="2209108" cy="2945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9AE4902-FEFD-1368-9267-8E34461DEC3A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457746">
            <a:off x="7912297" y="1001994"/>
            <a:ext cx="3691843" cy="2768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451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E53B7F-2D31-49D4-A53F-B9A37EDA1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841" y="343015"/>
            <a:ext cx="8685007" cy="77566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К СОТРУДНИЧЕСТВУ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FEEB8D2-DD99-4BC4-95EF-8870EE52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BD1-C0CA-7E42-AF30-540D025336E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CC14C2D-3575-41C5-B0D0-492BED1C39CA}"/>
              </a:ext>
            </a:extLst>
          </p:cNvPr>
          <p:cNvSpPr/>
          <p:nvPr/>
        </p:nvSpPr>
        <p:spPr>
          <a:xfrm>
            <a:off x="773058" y="1963321"/>
            <a:ext cx="104156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4546A">
                  <a:lumMod val="75000"/>
                </a:srgbClr>
              </a:buClr>
            </a:pPr>
            <a:r>
              <a:rPr lang="ru-RU" sz="2200" b="1" dirty="0">
                <a:latin typeface="Montserrat"/>
                <a:ea typeface="+mj-ea"/>
                <a:cs typeface="+mj-cs"/>
              </a:rPr>
              <a:t>Горячая линия Лицея: </a:t>
            </a:r>
            <a:r>
              <a:rPr lang="ru-RU" sz="2000" dirty="0">
                <a:latin typeface="Montserrat" panose="00000500000000000000" pitchFamily="2" charset="-52"/>
                <a:cs typeface="Times New Roman" pitchFamily="18" charset="0"/>
              </a:rPr>
              <a:t>+7(496)215-09-19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</a:pPr>
            <a:endParaRPr lang="ru-RU" sz="2000" dirty="0">
              <a:solidFill>
                <a:prstClr val="black"/>
              </a:solidFill>
              <a:latin typeface="Montserrat SemiBold" panose="00000700000000000000" pitchFamily="2" charset="-52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4546A">
                  <a:lumMod val="75000"/>
                </a:srgbClr>
              </a:buClr>
            </a:pPr>
            <a:r>
              <a:rPr lang="en-US" sz="2200" b="1" dirty="0">
                <a:latin typeface="Montserrat"/>
                <a:ea typeface="+mj-ea"/>
                <a:cs typeface="+mj-cs"/>
              </a:rPr>
              <a:t>E</a:t>
            </a:r>
            <a:r>
              <a:rPr lang="ru-RU" sz="2200" b="1" dirty="0">
                <a:latin typeface="Montserrat"/>
                <a:ea typeface="+mj-ea"/>
                <a:cs typeface="+mj-cs"/>
              </a:rPr>
              <a:t>-</a:t>
            </a:r>
            <a:r>
              <a:rPr lang="ru-RU" sz="2200" b="1" dirty="0" err="1">
                <a:latin typeface="Montserrat"/>
                <a:ea typeface="+mj-ea"/>
                <a:cs typeface="+mj-cs"/>
              </a:rPr>
              <a:t>mail</a:t>
            </a:r>
            <a:r>
              <a:rPr lang="ru-RU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ea typeface="+mj-ea"/>
                <a:cs typeface="+mj-cs"/>
              </a:rPr>
              <a:t>: </a:t>
            </a:r>
            <a:r>
              <a:rPr lang="ru-RU" sz="2000" dirty="0">
                <a:solidFill>
                  <a:srgbClr val="115E4B"/>
                </a:solidFill>
                <a:latin typeface="Montserrat" panose="00000500000000000000" pitchFamily="2" charset="-52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mo_lik@mosreg.ru</a:t>
            </a:r>
            <a:endParaRPr lang="ru-RU" sz="2000" dirty="0">
              <a:solidFill>
                <a:srgbClr val="115E4B"/>
              </a:solidFill>
              <a:latin typeface="Montserrat" panose="00000500000000000000" pitchFamily="2" charset="-52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4546A">
                  <a:lumMod val="75000"/>
                </a:srgbClr>
              </a:buClr>
            </a:pPr>
            <a:endParaRPr lang="ru-RU" sz="2000" dirty="0">
              <a:solidFill>
                <a:prstClr val="black"/>
              </a:solidFill>
              <a:latin typeface="Montserrat SemiBold" panose="00000700000000000000" pitchFamily="2" charset="-52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4546A">
                  <a:lumMod val="75000"/>
                </a:srgbClr>
              </a:buClr>
            </a:pPr>
            <a:r>
              <a:rPr lang="ru-RU" sz="2200" b="1" dirty="0">
                <a:latin typeface="Montserrat"/>
                <a:ea typeface="+mj-ea"/>
                <a:cs typeface="+mj-cs"/>
              </a:rPr>
              <a:t>Сайт:</a:t>
            </a:r>
            <a:r>
              <a:rPr lang="ru-RU" sz="2000" dirty="0">
                <a:latin typeface="Montserrat SemiBold" panose="00000700000000000000" pitchFamily="2" charset="-52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115E4B"/>
                </a:solidFill>
                <a:latin typeface="Montserrat" panose="00000500000000000000" pitchFamily="2" charset="-52"/>
                <a:cs typeface="Times New Roman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https://lik.edumsko.ru/</a:t>
            </a:r>
            <a:endParaRPr lang="ru-RU" sz="2000" dirty="0">
              <a:solidFill>
                <a:srgbClr val="115E4B"/>
              </a:solidFill>
              <a:latin typeface="Montserrat" panose="00000500000000000000" pitchFamily="2" charset="-52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4546A">
                  <a:lumMod val="75000"/>
                </a:srgbClr>
              </a:buClr>
            </a:pPr>
            <a:endParaRPr lang="ru-RU" sz="2000" dirty="0">
              <a:solidFill>
                <a:prstClr val="black"/>
              </a:solidFill>
              <a:latin typeface="Montserrat SemiBold" panose="00000700000000000000" pitchFamily="2" charset="-52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4546A">
                  <a:lumMod val="75000"/>
                </a:srgbClr>
              </a:buClr>
            </a:pPr>
            <a:r>
              <a:rPr lang="ru-RU" sz="2200" b="1" dirty="0">
                <a:latin typeface="Montserrat"/>
                <a:ea typeface="+mj-ea"/>
                <a:cs typeface="+mj-cs"/>
              </a:rPr>
              <a:t>Группа  в социальных сетях:</a:t>
            </a:r>
            <a:r>
              <a:rPr lang="ru-RU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ea typeface="+mj-ea"/>
                <a:cs typeface="+mj-cs"/>
              </a:rPr>
              <a:t>			</a:t>
            </a:r>
            <a:r>
              <a:rPr lang="ru-RU" sz="2200" b="1" dirty="0">
                <a:latin typeface="Montserrat"/>
                <a:ea typeface="+mj-ea"/>
                <a:cs typeface="+mj-cs"/>
              </a:rPr>
              <a:t>Мы в </a:t>
            </a:r>
            <a:r>
              <a:rPr lang="en-US" sz="2200" b="1" dirty="0">
                <a:latin typeface="Montserrat"/>
                <a:ea typeface="+mj-ea"/>
                <a:cs typeface="+mj-cs"/>
              </a:rPr>
              <a:t>Telegram</a:t>
            </a:r>
            <a:r>
              <a:rPr lang="ru-RU" sz="2200" b="1" dirty="0">
                <a:latin typeface="Montserrat"/>
                <a:ea typeface="+mj-ea"/>
                <a:cs typeface="+mj-cs"/>
              </a:rPr>
              <a:t>:</a:t>
            </a:r>
          </a:p>
          <a:p>
            <a:pPr marL="540000" fontAlgn="base">
              <a:spcBef>
                <a:spcPts val="1200"/>
              </a:spcBef>
              <a:spcAft>
                <a:spcPct val="0"/>
              </a:spcAft>
              <a:buClr>
                <a:prstClr val="white">
                  <a:lumMod val="75000"/>
                </a:prstClr>
              </a:buClr>
              <a:buSzPct val="120000"/>
            </a:pPr>
            <a:r>
              <a:rPr lang="en-US" sz="1600" dirty="0">
                <a:solidFill>
                  <a:srgbClr val="115E4B"/>
                </a:solidFill>
                <a:latin typeface="Montserrat" panose="00000500000000000000" pitchFamily="2" charset="-52"/>
                <a:cs typeface="Times New Roman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https://vk.com/lik_dubna</a:t>
            </a:r>
            <a:r>
              <a:rPr lang="ru-RU" sz="1600" dirty="0">
                <a:solidFill>
                  <a:srgbClr val="21AB39"/>
                </a:solidFill>
                <a:latin typeface="Montserrat" panose="00000500000000000000" pitchFamily="2" charset="-52"/>
                <a:cs typeface="Times New Roman" pitchFamily="18" charset="0"/>
              </a:rPr>
              <a:t>				</a:t>
            </a:r>
            <a:r>
              <a:rPr lang="en-US" sz="1600" dirty="0">
                <a:solidFill>
                  <a:srgbClr val="115E4B"/>
                </a:solidFill>
                <a:latin typeface="Montserrat" panose="00000500000000000000" pitchFamily="2" charset="-52"/>
                <a:cs typeface="Times New Roman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https://t.me/lik_dubna</a:t>
            </a:r>
            <a:endParaRPr lang="ru-RU" sz="1600" dirty="0">
              <a:solidFill>
                <a:srgbClr val="115E4B"/>
              </a:solidFill>
              <a:latin typeface="Montserrat" panose="00000500000000000000" pitchFamily="2" charset="-52"/>
              <a:cs typeface="Times New Roman" pitchFamily="18" charset="0"/>
            </a:endParaRPr>
          </a:p>
          <a:p>
            <a:pPr marL="540000" fontAlgn="base">
              <a:spcBef>
                <a:spcPts val="1200"/>
              </a:spcBef>
              <a:spcAft>
                <a:spcPct val="0"/>
              </a:spcAft>
              <a:buClr>
                <a:prstClr val="white">
                  <a:lumMod val="75000"/>
                </a:prstClr>
              </a:buClr>
              <a:buSzPct val="120000"/>
            </a:pPr>
            <a:endParaRPr lang="en-US" sz="1600" dirty="0">
              <a:solidFill>
                <a:srgbClr val="21AB39"/>
              </a:solidFill>
              <a:latin typeface="Montserrat" panose="00000500000000000000" pitchFamily="2" charset="-52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A86637-4277-4274-9362-885180192C84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064682" y="4021709"/>
            <a:ext cx="1580080" cy="187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2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B77BE01-35E7-DD3F-8911-C3652B5D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BD1-C0CA-7E42-AF30-540D025336E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D2C6838-4E7B-4ED6-AEF0-036700BFD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111" y="1425843"/>
            <a:ext cx="10148762" cy="47812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как инструмент реализации системно-деятельностного подхода в обучении.</a:t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«Фразеологизмы: интересно о сложном»</a:t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110B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110B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110B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Нестерова Е.В.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Автономная некоммерческая общеобразовательная организация «Московский областной физико-математический лицей имени академика В.Г. Кадышевского»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3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2C5CD6-F029-618F-55D5-C53F1AD994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системно-деятельностного подхода в обучении русскому языку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F5917AC-FB09-2C3A-FD76-DAF47D0A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BD1-C0CA-7E42-AF30-540D025336E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Кольцо 5">
            <a:extLst>
              <a:ext uri="{FF2B5EF4-FFF2-40B4-BE49-F238E27FC236}">
                <a16:creationId xmlns:a16="http://schemas.microsoft.com/office/drawing/2014/main" xmlns="" id="{8CBAB906-2609-84F1-01FE-E07EB55A8C77}"/>
              </a:ext>
            </a:extLst>
          </p:cNvPr>
          <p:cNvSpPr/>
          <p:nvPr/>
        </p:nvSpPr>
        <p:spPr>
          <a:xfrm>
            <a:off x="4004431" y="1877605"/>
            <a:ext cx="4183138" cy="4183138"/>
          </a:xfrm>
          <a:prstGeom prst="donut">
            <a:avLst>
              <a:gd name="adj" fmla="val 102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869F78C2-E20D-A32F-C391-8382128A6285}"/>
              </a:ext>
            </a:extLst>
          </p:cNvPr>
          <p:cNvSpPr/>
          <p:nvPr/>
        </p:nvSpPr>
        <p:spPr>
          <a:xfrm>
            <a:off x="5079242" y="2952416"/>
            <a:ext cx="2033516" cy="20335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A0D2F50-CDFF-7D3C-4490-33AA6980FE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98323" y="3113915"/>
            <a:ext cx="1595354" cy="1595354"/>
          </a:xfrm>
          <a:prstGeom prst="ellipse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DDE67CA7-8859-C2CD-0A5D-64E06B51A3F2}"/>
              </a:ext>
            </a:extLst>
          </p:cNvPr>
          <p:cNvSpPr>
            <a:spLocks noChangeAspect="1"/>
          </p:cNvSpPr>
          <p:nvPr/>
        </p:nvSpPr>
        <p:spPr>
          <a:xfrm>
            <a:off x="3776316" y="2626934"/>
            <a:ext cx="1116000" cy="1116000"/>
          </a:xfrm>
          <a:prstGeom prst="ellipse">
            <a:avLst/>
          </a:prstGeom>
          <a:solidFill>
            <a:srgbClr val="64B394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A28084B1-CE47-5173-A9A9-8A33FEBCFA7D}"/>
              </a:ext>
            </a:extLst>
          </p:cNvPr>
          <p:cNvSpPr>
            <a:spLocks noChangeAspect="1"/>
          </p:cNvSpPr>
          <p:nvPr/>
        </p:nvSpPr>
        <p:spPr>
          <a:xfrm>
            <a:off x="5482827" y="1558014"/>
            <a:ext cx="1116000" cy="1116000"/>
          </a:xfrm>
          <a:prstGeom prst="ellipse">
            <a:avLst/>
          </a:prstGeom>
          <a:solidFill>
            <a:srgbClr val="64B394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AC097F15-D304-F9A7-0411-2AD7BD6C6700}"/>
              </a:ext>
            </a:extLst>
          </p:cNvPr>
          <p:cNvSpPr>
            <a:spLocks noChangeAspect="1"/>
          </p:cNvSpPr>
          <p:nvPr/>
        </p:nvSpPr>
        <p:spPr>
          <a:xfrm>
            <a:off x="7270447" y="2658422"/>
            <a:ext cx="1116000" cy="1116000"/>
          </a:xfrm>
          <a:prstGeom prst="ellipse">
            <a:avLst/>
          </a:prstGeom>
          <a:solidFill>
            <a:srgbClr val="64B394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17FB2B-FDBE-566E-6886-AFBE71B8085A}"/>
              </a:ext>
            </a:extLst>
          </p:cNvPr>
          <p:cNvSpPr txBox="1"/>
          <p:nvPr/>
        </p:nvSpPr>
        <p:spPr>
          <a:xfrm>
            <a:off x="2050865" y="2805388"/>
            <a:ext cx="1646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</a:p>
          <a:p>
            <a:pPr algn="ctr"/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</a:t>
            </a:r>
            <a:endParaRPr lang="ru-RU" sz="2000" b="1" dirty="0">
              <a:latin typeface="Times New Roman" panose="02020603050405020304" pitchFamily="18" charset="0"/>
              <a:ea typeface="Montserrat Medium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A82A7D-2B3B-D2FE-C633-FC4AE320406D}"/>
              </a:ext>
            </a:extLst>
          </p:cNvPr>
          <p:cNvSpPr txBox="1"/>
          <p:nvPr/>
        </p:nvSpPr>
        <p:spPr>
          <a:xfrm>
            <a:off x="8384978" y="2925986"/>
            <a:ext cx="2728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Формирование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базовых компетенций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9B4CF51-EA38-C587-0FCB-E8B975B48783}"/>
              </a:ext>
            </a:extLst>
          </p:cNvPr>
          <p:cNvSpPr txBox="1"/>
          <p:nvPr/>
        </p:nvSpPr>
        <p:spPr>
          <a:xfrm>
            <a:off x="6535763" y="1396515"/>
            <a:ext cx="2367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Развитие личности ученика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D202F51-4B90-62FC-D9C4-FB0EDE1D79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8752" y="1729627"/>
            <a:ext cx="584040" cy="5840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F0AC1AA-E858-F970-573C-F46C2F3F5FA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0103" y="2893103"/>
            <a:ext cx="696688" cy="69668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42BBAFA-38AD-389C-3B59-1FB7C685806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3213" y="2779101"/>
            <a:ext cx="734173" cy="734173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7BBE129A-7D69-C674-B146-432E258AE8E5}"/>
              </a:ext>
            </a:extLst>
          </p:cNvPr>
          <p:cNvSpPr>
            <a:spLocks noChangeAspect="1"/>
          </p:cNvSpPr>
          <p:nvPr/>
        </p:nvSpPr>
        <p:spPr>
          <a:xfrm>
            <a:off x="6976614" y="4699304"/>
            <a:ext cx="1116000" cy="1116000"/>
          </a:xfrm>
          <a:prstGeom prst="ellipse">
            <a:avLst/>
          </a:prstGeom>
          <a:solidFill>
            <a:srgbClr val="64B394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345DA42-61DB-5D43-36FC-186E04012715}"/>
              </a:ext>
            </a:extLst>
          </p:cNvPr>
          <p:cNvSpPr txBox="1"/>
          <p:nvPr/>
        </p:nvSpPr>
        <p:spPr>
          <a:xfrm>
            <a:off x="8117882" y="4951579"/>
            <a:ext cx="3111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Развитие 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творческих способностей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824FB31A-E999-ABAF-D049-74AB1E56593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-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2002" y="5017649"/>
            <a:ext cx="625223" cy="503661"/>
          </a:xfrm>
          <a:prstGeom prst="rect">
            <a:avLst/>
          </a:prstGeom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BC7009D9-908E-49D8-827C-EB158029DBE8}"/>
              </a:ext>
            </a:extLst>
          </p:cNvPr>
          <p:cNvSpPr>
            <a:spLocks noChangeAspect="1"/>
          </p:cNvSpPr>
          <p:nvPr/>
        </p:nvSpPr>
        <p:spPr>
          <a:xfrm>
            <a:off x="4099386" y="4777501"/>
            <a:ext cx="1116000" cy="1116000"/>
          </a:xfrm>
          <a:prstGeom prst="ellipse">
            <a:avLst/>
          </a:prstGeom>
          <a:solidFill>
            <a:srgbClr val="64B394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09F163F-9EE5-4103-9988-8E62A562E949}"/>
              </a:ext>
            </a:extLst>
          </p:cNvPr>
          <p:cNvSpPr txBox="1"/>
          <p:nvPr/>
        </p:nvSpPr>
        <p:spPr>
          <a:xfrm>
            <a:off x="2044701" y="4981558"/>
            <a:ext cx="19597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Формирование умения учиться</a:t>
            </a:r>
          </a:p>
        </p:txBody>
      </p:sp>
      <p:pic>
        <p:nvPicPr>
          <p:cNvPr id="17" name="Рисунок 16" descr="Зал заседаний со сплошной заливкой">
            <a:extLst>
              <a:ext uri="{FF2B5EF4-FFF2-40B4-BE49-F238E27FC236}">
                <a16:creationId xmlns:a16="http://schemas.microsoft.com/office/drawing/2014/main" xmlns="" id="{29770AD7-D841-487B-90B2-68C9154B076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200186" y="4826272"/>
            <a:ext cx="914400" cy="95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0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/>
      <p:bldP spid="14" grpId="0"/>
      <p:bldP spid="16" grpId="0"/>
      <p:bldP spid="25" grpId="0" animBg="1"/>
      <p:bldP spid="27" grpId="0"/>
      <p:bldP spid="22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2C5CD6-F029-618F-55D5-C53F1AD994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системно-деятельностного подхода в обучении русскому языку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F5917AC-FB09-2C3A-FD76-DAF47D0A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BD1-C0CA-7E42-AF30-540D025336E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Кольцо 5">
            <a:extLst>
              <a:ext uri="{FF2B5EF4-FFF2-40B4-BE49-F238E27FC236}">
                <a16:creationId xmlns:a16="http://schemas.microsoft.com/office/drawing/2014/main" xmlns="" id="{8CBAB906-2609-84F1-01FE-E07EB55A8C77}"/>
              </a:ext>
            </a:extLst>
          </p:cNvPr>
          <p:cNvSpPr/>
          <p:nvPr/>
        </p:nvSpPr>
        <p:spPr>
          <a:xfrm>
            <a:off x="3979203" y="1907681"/>
            <a:ext cx="4183138" cy="4183138"/>
          </a:xfrm>
          <a:prstGeom prst="donut">
            <a:avLst>
              <a:gd name="adj" fmla="val 102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869F78C2-E20D-A32F-C391-8382128A6285}"/>
              </a:ext>
            </a:extLst>
          </p:cNvPr>
          <p:cNvSpPr/>
          <p:nvPr/>
        </p:nvSpPr>
        <p:spPr>
          <a:xfrm>
            <a:off x="5079242" y="2952416"/>
            <a:ext cx="2033516" cy="20335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A0D2F50-CDFF-7D3C-4490-33AA6980FE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98323" y="3113915"/>
            <a:ext cx="1595354" cy="1595354"/>
          </a:xfrm>
          <a:prstGeom prst="ellipse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DDE67CA7-8859-C2CD-0A5D-64E06B51A3F2}"/>
              </a:ext>
            </a:extLst>
          </p:cNvPr>
          <p:cNvSpPr>
            <a:spLocks noChangeAspect="1"/>
          </p:cNvSpPr>
          <p:nvPr/>
        </p:nvSpPr>
        <p:spPr>
          <a:xfrm>
            <a:off x="4072783" y="4537100"/>
            <a:ext cx="1116000" cy="1116000"/>
          </a:xfrm>
          <a:prstGeom prst="ellipse">
            <a:avLst/>
          </a:prstGeom>
          <a:solidFill>
            <a:srgbClr val="64B394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A28084B1-CE47-5173-A9A9-8A33FEBCFA7D}"/>
              </a:ext>
            </a:extLst>
          </p:cNvPr>
          <p:cNvSpPr>
            <a:spLocks noChangeAspect="1"/>
          </p:cNvSpPr>
          <p:nvPr/>
        </p:nvSpPr>
        <p:spPr>
          <a:xfrm>
            <a:off x="5482827" y="1558014"/>
            <a:ext cx="1116000" cy="1116000"/>
          </a:xfrm>
          <a:prstGeom prst="ellipse">
            <a:avLst/>
          </a:prstGeom>
          <a:solidFill>
            <a:srgbClr val="64B394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2EEB5D36-EB04-DAFB-1EE9-16D276CB6732}"/>
              </a:ext>
            </a:extLst>
          </p:cNvPr>
          <p:cNvSpPr>
            <a:spLocks noChangeAspect="1"/>
          </p:cNvSpPr>
          <p:nvPr/>
        </p:nvSpPr>
        <p:spPr>
          <a:xfrm>
            <a:off x="3846742" y="2668632"/>
            <a:ext cx="1116000" cy="1116000"/>
          </a:xfrm>
          <a:prstGeom prst="ellipse">
            <a:avLst/>
          </a:prstGeom>
          <a:solidFill>
            <a:srgbClr val="64B394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AC097F15-D304-F9A7-0411-2AD7BD6C6700}"/>
              </a:ext>
            </a:extLst>
          </p:cNvPr>
          <p:cNvSpPr>
            <a:spLocks noChangeAspect="1"/>
          </p:cNvSpPr>
          <p:nvPr/>
        </p:nvSpPr>
        <p:spPr>
          <a:xfrm>
            <a:off x="7270447" y="2658422"/>
            <a:ext cx="1116000" cy="1116000"/>
          </a:xfrm>
          <a:prstGeom prst="ellipse">
            <a:avLst/>
          </a:prstGeom>
          <a:solidFill>
            <a:srgbClr val="64B394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17FB2B-FDBE-566E-6886-AFBE71B8085A}"/>
              </a:ext>
            </a:extLst>
          </p:cNvPr>
          <p:cNvSpPr txBox="1"/>
          <p:nvPr/>
        </p:nvSpPr>
        <p:spPr>
          <a:xfrm>
            <a:off x="1275578" y="4813402"/>
            <a:ext cx="2777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Создание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проблемных ситуаций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A82A7D-2B3B-D2FE-C633-FC4AE320406D}"/>
              </a:ext>
            </a:extLst>
          </p:cNvPr>
          <p:cNvSpPr txBox="1"/>
          <p:nvPr/>
        </p:nvSpPr>
        <p:spPr>
          <a:xfrm>
            <a:off x="8986842" y="2925986"/>
            <a:ext cx="1524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Модульное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обучение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B2315B2-3180-0E77-4E0F-F82ADC6D5A40}"/>
              </a:ext>
            </a:extLst>
          </p:cNvPr>
          <p:cNvSpPr txBox="1"/>
          <p:nvPr/>
        </p:nvSpPr>
        <p:spPr>
          <a:xfrm>
            <a:off x="1836721" y="2698673"/>
            <a:ext cx="1505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Игровые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технологии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9B4CF51-EA38-C587-0FCB-E8B975B48783}"/>
              </a:ext>
            </a:extLst>
          </p:cNvPr>
          <p:cNvSpPr txBox="1"/>
          <p:nvPr/>
        </p:nvSpPr>
        <p:spPr>
          <a:xfrm>
            <a:off x="6535763" y="1396515"/>
            <a:ext cx="2367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Частично-поисковый метод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D202F51-4B90-62FC-D9C4-FB0EDE1D79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8752" y="1729627"/>
            <a:ext cx="584040" cy="5840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F0AC1AA-E858-F970-573C-F46C2F3F5FA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0103" y="2893103"/>
            <a:ext cx="696688" cy="69668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42BBAFA-38AD-389C-3B59-1FB7C685806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3696" y="4728013"/>
            <a:ext cx="734173" cy="7341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CC7428A1-CA3C-F890-7AD5-04093D69C0E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9808" y="2893103"/>
            <a:ext cx="633546" cy="633546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7BBE129A-7D69-C674-B146-432E258AE8E5}"/>
              </a:ext>
            </a:extLst>
          </p:cNvPr>
          <p:cNvSpPr>
            <a:spLocks noChangeAspect="1"/>
          </p:cNvSpPr>
          <p:nvPr/>
        </p:nvSpPr>
        <p:spPr>
          <a:xfrm>
            <a:off x="7126339" y="4455457"/>
            <a:ext cx="1116000" cy="1116000"/>
          </a:xfrm>
          <a:prstGeom prst="ellipse">
            <a:avLst/>
          </a:prstGeom>
          <a:solidFill>
            <a:srgbClr val="64B394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345DA42-61DB-5D43-36FC-186E04012715}"/>
              </a:ext>
            </a:extLst>
          </p:cNvPr>
          <p:cNvSpPr txBox="1"/>
          <p:nvPr/>
        </p:nvSpPr>
        <p:spPr>
          <a:xfrm>
            <a:off x="9011381" y="4550592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Проектное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обучение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824FB31A-E999-ABAF-D049-74AB1E56593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-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6849" y="4710278"/>
            <a:ext cx="625223" cy="625223"/>
          </a:xfrm>
          <a:prstGeom prst="rect">
            <a:avLst/>
          </a:prstGeom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BC7009D9-908E-49D8-827C-EB158029DBE8}"/>
              </a:ext>
            </a:extLst>
          </p:cNvPr>
          <p:cNvSpPr>
            <a:spLocks noChangeAspect="1"/>
          </p:cNvSpPr>
          <p:nvPr/>
        </p:nvSpPr>
        <p:spPr>
          <a:xfrm>
            <a:off x="5655451" y="5147431"/>
            <a:ext cx="1116000" cy="1116000"/>
          </a:xfrm>
          <a:prstGeom prst="ellipse">
            <a:avLst/>
          </a:prstGeom>
          <a:solidFill>
            <a:srgbClr val="64B394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09F163F-9EE5-4103-9988-8E62A562E949}"/>
              </a:ext>
            </a:extLst>
          </p:cNvPr>
          <p:cNvSpPr txBox="1"/>
          <p:nvPr/>
        </p:nvSpPr>
        <p:spPr>
          <a:xfrm>
            <a:off x="6665677" y="5842669"/>
            <a:ext cx="34976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Подготовка и проведение литературно-музыкальных композиций</a:t>
            </a:r>
          </a:p>
        </p:txBody>
      </p:sp>
      <p:pic>
        <p:nvPicPr>
          <p:cNvPr id="17" name="Рисунок 16" descr="Зал заседаний со сплошной заливкой">
            <a:extLst>
              <a:ext uri="{FF2B5EF4-FFF2-40B4-BE49-F238E27FC236}">
                <a16:creationId xmlns:a16="http://schemas.microsoft.com/office/drawing/2014/main" xmlns="" id="{29770AD7-D841-487B-90B2-68C9154B076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751277" y="52584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445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25" grpId="0" animBg="1"/>
      <p:bldP spid="27" grpId="0"/>
      <p:bldP spid="22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2C5CD6-F029-618F-55D5-C53F1AD99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186" y="159541"/>
            <a:ext cx="8669416" cy="775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приёмы дидактической игры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F5917AC-FB09-2C3A-FD76-DAF47D0A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BD1-C0CA-7E42-AF30-540D025336E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Кольцо 5">
            <a:extLst>
              <a:ext uri="{FF2B5EF4-FFF2-40B4-BE49-F238E27FC236}">
                <a16:creationId xmlns:a16="http://schemas.microsoft.com/office/drawing/2014/main" xmlns="" id="{8CBAB906-2609-84F1-01FE-E07EB55A8C77}"/>
              </a:ext>
            </a:extLst>
          </p:cNvPr>
          <p:cNvSpPr/>
          <p:nvPr/>
        </p:nvSpPr>
        <p:spPr>
          <a:xfrm>
            <a:off x="3979203" y="1907681"/>
            <a:ext cx="4183138" cy="4183138"/>
          </a:xfrm>
          <a:prstGeom prst="donut">
            <a:avLst>
              <a:gd name="adj" fmla="val 102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869F78C2-E20D-A32F-C391-8382128A6285}"/>
              </a:ext>
            </a:extLst>
          </p:cNvPr>
          <p:cNvSpPr/>
          <p:nvPr/>
        </p:nvSpPr>
        <p:spPr>
          <a:xfrm>
            <a:off x="5079242" y="2952416"/>
            <a:ext cx="2033516" cy="20335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DDE67CA7-8859-C2CD-0A5D-64E06B51A3F2}"/>
              </a:ext>
            </a:extLst>
          </p:cNvPr>
          <p:cNvSpPr>
            <a:spLocks noChangeAspect="1"/>
          </p:cNvSpPr>
          <p:nvPr/>
        </p:nvSpPr>
        <p:spPr>
          <a:xfrm>
            <a:off x="4072783" y="4537100"/>
            <a:ext cx="1116000" cy="1116000"/>
          </a:xfrm>
          <a:prstGeom prst="ellipse">
            <a:avLst/>
          </a:prstGeom>
          <a:solidFill>
            <a:srgbClr val="64B394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A28084B1-CE47-5173-A9A9-8A33FEBCFA7D}"/>
              </a:ext>
            </a:extLst>
          </p:cNvPr>
          <p:cNvSpPr>
            <a:spLocks noChangeAspect="1"/>
          </p:cNvSpPr>
          <p:nvPr/>
        </p:nvSpPr>
        <p:spPr>
          <a:xfrm>
            <a:off x="5482827" y="1558014"/>
            <a:ext cx="1116000" cy="1116000"/>
          </a:xfrm>
          <a:prstGeom prst="ellipse">
            <a:avLst/>
          </a:prstGeom>
          <a:solidFill>
            <a:srgbClr val="64B394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2EEB5D36-EB04-DAFB-1EE9-16D276CB6732}"/>
              </a:ext>
            </a:extLst>
          </p:cNvPr>
          <p:cNvSpPr>
            <a:spLocks noChangeAspect="1"/>
          </p:cNvSpPr>
          <p:nvPr/>
        </p:nvSpPr>
        <p:spPr>
          <a:xfrm>
            <a:off x="3846742" y="2668632"/>
            <a:ext cx="1116000" cy="1116000"/>
          </a:xfrm>
          <a:prstGeom prst="ellipse">
            <a:avLst/>
          </a:prstGeom>
          <a:solidFill>
            <a:srgbClr val="64B394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AC097F15-D304-F9A7-0411-2AD7BD6C6700}"/>
              </a:ext>
            </a:extLst>
          </p:cNvPr>
          <p:cNvSpPr>
            <a:spLocks noChangeAspect="1"/>
          </p:cNvSpPr>
          <p:nvPr/>
        </p:nvSpPr>
        <p:spPr>
          <a:xfrm>
            <a:off x="7270447" y="2658422"/>
            <a:ext cx="1116000" cy="1116000"/>
          </a:xfrm>
          <a:prstGeom prst="ellipse">
            <a:avLst/>
          </a:prstGeom>
          <a:solidFill>
            <a:srgbClr val="64B394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17FB2B-FDBE-566E-6886-AFBE71B8085A}"/>
              </a:ext>
            </a:extLst>
          </p:cNvPr>
          <p:cNvSpPr txBox="1"/>
          <p:nvPr/>
        </p:nvSpPr>
        <p:spPr>
          <a:xfrm>
            <a:off x="1250547" y="4813402"/>
            <a:ext cx="2828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Внетекстовые</a:t>
            </a:r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операции с понятиями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A82A7D-2B3B-D2FE-C633-FC4AE320406D}"/>
              </a:ext>
            </a:extLst>
          </p:cNvPr>
          <p:cNvSpPr txBox="1"/>
          <p:nvPr/>
        </p:nvSpPr>
        <p:spPr>
          <a:xfrm>
            <a:off x="8594815" y="2925986"/>
            <a:ext cx="2308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Решение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проблемных задач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B2315B2-3180-0E77-4E0F-F82ADC6D5A40}"/>
              </a:ext>
            </a:extLst>
          </p:cNvPr>
          <p:cNvSpPr txBox="1"/>
          <p:nvPr/>
        </p:nvSpPr>
        <p:spPr>
          <a:xfrm>
            <a:off x="1294909" y="2698673"/>
            <a:ext cx="2588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Работа с нейросетью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9B4CF51-EA38-C587-0FCB-E8B975B48783}"/>
              </a:ext>
            </a:extLst>
          </p:cNvPr>
          <p:cNvSpPr txBox="1"/>
          <p:nvPr/>
        </p:nvSpPr>
        <p:spPr>
          <a:xfrm>
            <a:off x="6535763" y="1396515"/>
            <a:ext cx="236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Анализ конкретной ситуации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D202F51-4B90-62FC-D9C4-FB0EDE1D79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8752" y="1729627"/>
            <a:ext cx="584040" cy="5840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F0AC1AA-E858-F970-573C-F46C2F3F5F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0103" y="2893103"/>
            <a:ext cx="696688" cy="69668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42BBAFA-38AD-389C-3B59-1FB7C68580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6267" y="4711278"/>
            <a:ext cx="734173" cy="7341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CC7428A1-CA3C-F890-7AD5-04093D69C0E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9808" y="2893103"/>
            <a:ext cx="633546" cy="633546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7BBE129A-7D69-C674-B146-432E258AE8E5}"/>
              </a:ext>
            </a:extLst>
          </p:cNvPr>
          <p:cNvSpPr>
            <a:spLocks noChangeAspect="1"/>
          </p:cNvSpPr>
          <p:nvPr/>
        </p:nvSpPr>
        <p:spPr>
          <a:xfrm>
            <a:off x="7115251" y="4455457"/>
            <a:ext cx="1116000" cy="1116000"/>
          </a:xfrm>
          <a:prstGeom prst="ellipse">
            <a:avLst/>
          </a:prstGeom>
          <a:solidFill>
            <a:srgbClr val="64B394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345DA42-61DB-5D43-36FC-186E04012715}"/>
              </a:ext>
            </a:extLst>
          </p:cNvPr>
          <p:cNvSpPr txBox="1"/>
          <p:nvPr/>
        </p:nvSpPr>
        <p:spPr>
          <a:xfrm>
            <a:off x="8292182" y="4550592"/>
            <a:ext cx="2934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Обучение по алгоритму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824FB31A-E999-ABAF-D049-74AB1E56593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-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6849" y="4710278"/>
            <a:ext cx="625223" cy="625223"/>
          </a:xfrm>
          <a:prstGeom prst="rect">
            <a:avLst/>
          </a:prstGeom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BC7009D9-908E-49D8-827C-EB158029DBE8}"/>
              </a:ext>
            </a:extLst>
          </p:cNvPr>
          <p:cNvSpPr>
            <a:spLocks noChangeAspect="1"/>
          </p:cNvSpPr>
          <p:nvPr/>
        </p:nvSpPr>
        <p:spPr>
          <a:xfrm>
            <a:off x="5655451" y="5147431"/>
            <a:ext cx="1116000" cy="1116000"/>
          </a:xfrm>
          <a:prstGeom prst="ellipse">
            <a:avLst/>
          </a:prstGeom>
          <a:solidFill>
            <a:srgbClr val="64B394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09F163F-9EE5-4103-9988-8E62A562E949}"/>
              </a:ext>
            </a:extLst>
          </p:cNvPr>
          <p:cNvSpPr txBox="1"/>
          <p:nvPr/>
        </p:nvSpPr>
        <p:spPr>
          <a:xfrm>
            <a:off x="6665677" y="5842669"/>
            <a:ext cx="3497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Montserrat Medium" charset="0"/>
                <a:cs typeface="Times New Roman" panose="02020603050405020304" pitchFamily="18" charset="0"/>
              </a:rPr>
              <a:t>Мозговая атака</a:t>
            </a:r>
          </a:p>
        </p:txBody>
      </p:sp>
      <p:pic>
        <p:nvPicPr>
          <p:cNvPr id="17" name="Рисунок 16" descr="Зал заседаний со сплошной заливкой">
            <a:extLst>
              <a:ext uri="{FF2B5EF4-FFF2-40B4-BE49-F238E27FC236}">
                <a16:creationId xmlns:a16="http://schemas.microsoft.com/office/drawing/2014/main" xmlns="" id="{29770AD7-D841-487B-90B2-68C9154B076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751277" y="5247687"/>
            <a:ext cx="914400" cy="914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EF1EF42-AFB4-4855-AED7-948EBC7A2902}"/>
              </a:ext>
            </a:extLst>
          </p:cNvPr>
          <p:cNvSpPr txBox="1"/>
          <p:nvPr/>
        </p:nvSpPr>
        <p:spPr>
          <a:xfrm>
            <a:off x="4846018" y="3426702"/>
            <a:ext cx="25292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Фразеологизмы: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 о сложном</a:t>
            </a:r>
          </a:p>
        </p:txBody>
      </p:sp>
    </p:spTree>
    <p:extLst>
      <p:ext uri="{BB962C8B-B14F-4D97-AF65-F5344CB8AC3E}">
        <p14:creationId xmlns:p14="http://schemas.microsoft.com/office/powerpoint/2010/main" xmlns="" val="349073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25" grpId="0" animBg="1"/>
      <p:bldP spid="27" grpId="0"/>
      <p:bldP spid="22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BE1B8A-D84A-87BD-E912-CE6A8F4617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1AEC859-4EBE-5B1F-662A-D59F68D4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BD1-C0CA-7E42-AF30-540D025336E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1057758-9B62-4620-8D53-D8506FFADC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 rot="21080654">
            <a:off x="608570" y="933560"/>
            <a:ext cx="2185261" cy="28943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015F025-EEC9-484A-AC38-0658EE15FF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336515" y="3886348"/>
            <a:ext cx="2134892" cy="27974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4BF95FA-358C-4CAB-987B-C61FDBD1DF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 rot="221149">
            <a:off x="3146601" y="956807"/>
            <a:ext cx="2235631" cy="28478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C2E712E-1918-478E-BB33-D831EE3131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/>
          <a:srcRect/>
          <a:stretch/>
        </p:blipFill>
        <p:spPr>
          <a:xfrm rot="21389679">
            <a:off x="4028511" y="3844167"/>
            <a:ext cx="2134893" cy="28674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2FF3C82-0374-49F7-84B2-1345C79707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/>
          <a:srcRect/>
          <a:stretch/>
        </p:blipFill>
        <p:spPr>
          <a:xfrm rot="21302532">
            <a:off x="5948147" y="1081889"/>
            <a:ext cx="2274376" cy="28284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114208E-81FA-46E8-AA60-57DDE09E90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/>
          <a:srcRect/>
          <a:stretch/>
        </p:blipFill>
        <p:spPr>
          <a:xfrm rot="316286">
            <a:off x="6576307" y="3873658"/>
            <a:ext cx="2134892" cy="283571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B9A4195-F5DB-445B-BF59-C0F9B13BF38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/>
          <a:srcRect/>
          <a:stretch/>
        </p:blipFill>
        <p:spPr>
          <a:xfrm rot="391988">
            <a:off x="9183230" y="1101121"/>
            <a:ext cx="2134892" cy="28434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182C428-1ACA-4AE2-8D2C-5EC2F06DB7E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/>
          <a:srcRect/>
          <a:stretch/>
        </p:blipFill>
        <p:spPr>
          <a:xfrm rot="617574">
            <a:off x="9504747" y="3801432"/>
            <a:ext cx="2086061" cy="28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40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8A29351-4E58-4BD5-9DFA-70BA75234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559199"/>
            <a:ext cx="10515600" cy="2770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b="1" i="1" dirty="0">
                <a:solidFill>
                  <a:srgbClr val="180BC5"/>
                </a:solidFill>
                <a:latin typeface="Annabelle"/>
                <a:ea typeface="Meiryo UI" panose="020B0604030504040204" pitchFamily="34" charset="-128"/>
              </a:rPr>
              <a:t/>
            </a:r>
            <a:br>
              <a:rPr lang="ru-RU" sz="9600" b="1" i="1" dirty="0">
                <a:solidFill>
                  <a:srgbClr val="180BC5"/>
                </a:solidFill>
                <a:latin typeface="Annabelle"/>
                <a:ea typeface="Meiryo UI" panose="020B0604030504040204" pitchFamily="34" charset="-128"/>
              </a:rPr>
            </a:br>
            <a:r>
              <a:rPr lang="ru-RU" sz="9600" b="1" i="1" dirty="0">
                <a:solidFill>
                  <a:srgbClr val="180BC5"/>
                </a:solidFill>
                <a:latin typeface="Annabelle"/>
                <a:ea typeface="Meiryo UI" panose="020B0604030504040204" pitchFamily="34" charset="-128"/>
              </a:rPr>
              <a:t/>
            </a:r>
            <a:br>
              <a:rPr lang="ru-RU" sz="9600" b="1" i="1" dirty="0">
                <a:solidFill>
                  <a:srgbClr val="180BC5"/>
                </a:solidFill>
                <a:latin typeface="Annabelle"/>
                <a:ea typeface="Meiryo UI" panose="020B0604030504040204" pitchFamily="34" charset="-128"/>
              </a:rPr>
            </a:br>
            <a:r>
              <a:rPr lang="ru-RU" sz="9600" b="1" i="1" dirty="0">
                <a:solidFill>
                  <a:srgbClr val="180BC5"/>
                </a:solidFill>
                <a:latin typeface="Annabelle"/>
                <a:ea typeface="Meiryo UI" panose="020B0604030504040204" pitchFamily="34" charset="-128"/>
              </a:rPr>
              <a:t/>
            </a:r>
            <a:br>
              <a:rPr lang="ru-RU" sz="9600" b="1" i="1" dirty="0">
                <a:solidFill>
                  <a:srgbClr val="180BC5"/>
                </a:solidFill>
                <a:latin typeface="Annabelle"/>
                <a:ea typeface="Meiryo UI" panose="020B0604030504040204" pitchFamily="34" charset="-128"/>
              </a:rPr>
            </a:br>
            <a:r>
              <a:rPr lang="ru-RU" sz="8000" b="1" i="1" dirty="0"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Этапы интеллектуальной игры</a:t>
            </a:r>
            <a:r>
              <a:rPr lang="ru-RU" sz="9600" b="1" i="1" dirty="0">
                <a:solidFill>
                  <a:srgbClr val="180BC5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/>
            </a:r>
            <a:br>
              <a:rPr lang="ru-RU" sz="9600" b="1" i="1" dirty="0">
                <a:solidFill>
                  <a:srgbClr val="180BC5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</a:br>
            <a:endParaRPr lang="ru-RU" sz="9600" b="1" i="1" dirty="0">
              <a:solidFill>
                <a:srgbClr val="180BC5"/>
              </a:solidFill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65AAB95-FB9D-45B1-A7FF-635181651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4115" y="2417040"/>
            <a:ext cx="7776275" cy="4282040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8600" b="1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Разминка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8600" b="1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Ребусы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8600" b="1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Потеряшки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8600" b="1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Неразбериха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8600" b="1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Шутим с нейросетью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8600" b="1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Откуда есть пошли…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8600" b="1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Наследие предков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8600" b="1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Найди меня</a:t>
            </a:r>
          </a:p>
          <a:p>
            <a:pPr marL="457200" indent="-457200">
              <a:buFont typeface="+mj-lt"/>
              <a:buAutoNum type="arabicPeriod"/>
            </a:pPr>
            <a:endParaRPr lang="ru-RU" sz="8600" b="1" i="1" dirty="0">
              <a:solidFill>
                <a:srgbClr val="180BC5"/>
              </a:solidFill>
              <a:ea typeface="Meiryo UI" panose="020B0604030504040204" pitchFamily="34" charset="-128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endParaRPr lang="ru-RU" sz="8600" b="1" i="1" dirty="0">
              <a:solidFill>
                <a:srgbClr val="180BC5"/>
              </a:solidFill>
              <a:ea typeface="Meiryo UI" panose="020B0604030504040204" pitchFamily="34" charset="-128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83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57A019D-0923-4CDB-849D-B0872CD51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64" y="93666"/>
            <a:ext cx="10987436" cy="2693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40036"/>
            <a:ext cx="10515600" cy="15265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ахиллесова пята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81EAEE-C19F-8F13-6418-52771148809F}"/>
              </a:ext>
            </a:extLst>
          </p:cNvPr>
          <p:cNvSpPr txBox="1"/>
          <p:nvPr/>
        </p:nvSpPr>
        <p:spPr>
          <a:xfrm>
            <a:off x="2670416" y="3985603"/>
            <a:ext cx="91634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https://kvestodel.ru/generator-rebusov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https://rebuskids.ru/create-rebus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Сервис для создания головоломок 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Printablecreative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Сайт для создания необычных головоломок 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Puzzlemaker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Ресурс для создания интерактивных кроссвордов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Learningapps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217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BE1B8A-D84A-87BD-E912-CE6A8F461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2053" y="162595"/>
            <a:ext cx="3123649" cy="775666"/>
          </a:xfrm>
        </p:spPr>
        <p:txBody>
          <a:bodyPr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1.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Wordcloud.online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2. Wordscloud.pythonanywhere.com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3. Wordclouds.com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4. Wordcloud.pro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WordArt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1AEC859-4EBE-5B1F-662A-D59F68D4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BD1-C0CA-7E42-AF30-540D025336E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B56014-7844-D648-C595-BCC685D66719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279988" y="1118681"/>
            <a:ext cx="9401680" cy="52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2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6850</TotalTime>
  <Words>208</Words>
  <Application>Microsoft Office PowerPoint</Application>
  <PresentationFormat>Произвольный</PresentationFormat>
  <Paragraphs>105</Paragraphs>
  <Slides>14</Slides>
  <Notes>14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Слайд 1</vt:lpstr>
      <vt:lpstr>Дидактическая игра как инструмент реализации системно-деятельностного подхода в обучении. Дидактическая игра «Фразеологизмы: интересно о сложном»                                                                         Нестерова Е.В.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Автономная некоммерческая общеобразовательная организация «Московский областной физико-математический лицей имени академика В.Г. Кадышевского» </vt:lpstr>
      <vt:lpstr>Актуальность системно-деятельностного подхода в обучении русскому языку</vt:lpstr>
      <vt:lpstr>Методы системно-деятельностного подхода в обучении русскому языку</vt:lpstr>
      <vt:lpstr>Методические приёмы дидактической игры</vt:lpstr>
      <vt:lpstr>Бланки ответов</vt:lpstr>
      <vt:lpstr>   Этапы интеллектуальной игры </vt:lpstr>
      <vt:lpstr>ахиллесова пята</vt:lpstr>
      <vt:lpstr>1. Wordcloud.online 2. Wordscloud.pythonanywhere.com 3. Wordclouds.com 4. Wordcloud.pro 5. WordArt</vt:lpstr>
      <vt:lpstr>Шутим с нейросетью</vt:lpstr>
      <vt:lpstr>           Счастье - это то, к чему мы все стремимся. Мы хотим быть на седьмом небе от счастья, воспрять духом, родиться в сорочке и просто наслаждаться жизнью. Но как же достичь этого состояния блаженства и радости? Давайте разберемся вместе.      </vt:lpstr>
      <vt:lpstr>Результаты</vt:lpstr>
      <vt:lpstr>У НАС ВСЁ ПОЛУЧИТСЯ!</vt:lpstr>
      <vt:lpstr>ПРИГЛАШАЕМ К СОТРУДНИЧЕСТВУ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om.alekseevarcrya</cp:lastModifiedBy>
  <cp:revision>105</cp:revision>
  <dcterms:created xsi:type="dcterms:W3CDTF">2022-08-18T13:33:10Z</dcterms:created>
  <dcterms:modified xsi:type="dcterms:W3CDTF">2025-04-19T20:41:07Z</dcterms:modified>
</cp:coreProperties>
</file>